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28" r:id="rId2"/>
    <p:sldId id="606" r:id="rId3"/>
    <p:sldId id="573" r:id="rId4"/>
    <p:sldId id="582" r:id="rId5"/>
    <p:sldId id="583" r:id="rId6"/>
    <p:sldId id="584" r:id="rId7"/>
    <p:sldId id="585" r:id="rId8"/>
    <p:sldId id="586" r:id="rId9"/>
    <p:sldId id="577" r:id="rId10"/>
    <p:sldId id="587" r:id="rId11"/>
    <p:sldId id="588" r:id="rId12"/>
    <p:sldId id="589" r:id="rId13"/>
    <p:sldId id="590" r:id="rId14"/>
    <p:sldId id="591" r:id="rId15"/>
    <p:sldId id="578" r:id="rId16"/>
    <p:sldId id="592" r:id="rId17"/>
    <p:sldId id="593" r:id="rId18"/>
    <p:sldId id="596" r:id="rId19"/>
    <p:sldId id="594" r:id="rId20"/>
    <p:sldId id="595" r:id="rId21"/>
    <p:sldId id="579" r:id="rId22"/>
    <p:sldId id="597" r:id="rId23"/>
    <p:sldId id="598" r:id="rId24"/>
    <p:sldId id="599" r:id="rId25"/>
    <p:sldId id="600" r:id="rId26"/>
    <p:sldId id="602" r:id="rId27"/>
    <p:sldId id="581" r:id="rId28"/>
    <p:sldId id="603" r:id="rId29"/>
    <p:sldId id="604" r:id="rId30"/>
    <p:sldId id="605" r:id="rId31"/>
    <p:sldId id="609" r:id="rId32"/>
    <p:sldId id="575" r:id="rId33"/>
    <p:sldId id="608" r:id="rId34"/>
    <p:sldId id="610" r:id="rId35"/>
    <p:sldId id="572" r:id="rId36"/>
    <p:sldId id="525" r:id="rId37"/>
  </p:sldIdLst>
  <p:sldSz cx="121983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9CE"/>
    <a:srgbClr val="008BBC"/>
    <a:srgbClr val="5BD4FF"/>
    <a:srgbClr val="009AD0"/>
    <a:srgbClr val="0DC0FF"/>
    <a:srgbClr val="00B0F0"/>
    <a:srgbClr val="FE5856"/>
    <a:srgbClr val="C8C8C8"/>
    <a:srgbClr val="FFFF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8868" autoAdjust="0"/>
  </p:normalViewPr>
  <p:slideViewPr>
    <p:cSldViewPr>
      <p:cViewPr>
        <p:scale>
          <a:sx n="75" d="100"/>
          <a:sy n="75" d="100"/>
        </p:scale>
        <p:origin x="-468" y="-72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200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3525A-C02F-4B8F-B387-903069B50460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013A9-7401-4B00-B077-0D622FF51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55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34892-2594-4348-9B59-391C3F1BE7C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031C7-A97A-4B3D-B11F-B8701A7D07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2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031C7-A97A-4B3D-B11F-B8701A7D071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4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91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1999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9" y="186645"/>
            <a:ext cx="1224136" cy="43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46" y="-5162"/>
            <a:ext cx="6871744" cy="6858000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2337738" y="3645024"/>
            <a:ext cx="6099175" cy="57849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201715" y="4252446"/>
            <a:ext cx="38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www.</a:t>
            </a:r>
            <a:r>
              <a:rPr lang="en-US" altLang="zh-CN" sz="1800" dirty="0" smtClean="0">
                <a:solidFill>
                  <a:srgbClr val="00B0F0"/>
                </a:solidFill>
                <a:effectLst/>
                <a:latin typeface="华文细黑" pitchFamily="2" charset="-122"/>
                <a:ea typeface="华文细黑" pitchFamily="2" charset="-122"/>
              </a:rPr>
              <a:t>eastime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.com.cn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8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481013" y="1412776"/>
            <a:ext cx="11234737" cy="475250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rgbClr val="00B0F0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3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3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1</a:t>
            </a:r>
          </a:p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2</a:t>
            </a:r>
          </a:p>
          <a:p>
            <a:pPr lvl="0"/>
            <a:r>
              <a:rPr lang="en-US" altLang="zh-CN" dirty="0" smtClean="0"/>
              <a:t>……</a:t>
            </a:r>
            <a:endParaRPr lang="zh-CN" altLang="en-US" dirty="0" smtClean="0"/>
          </a:p>
        </p:txBody>
      </p:sp>
      <p:sp>
        <p:nvSpPr>
          <p:cNvPr id="2" name="燕尾形 1"/>
          <p:cNvSpPr/>
          <p:nvPr userDrawn="1"/>
        </p:nvSpPr>
        <p:spPr>
          <a:xfrm>
            <a:off x="0" y="548680"/>
            <a:ext cx="1850703" cy="544126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22511" y="62068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92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021288"/>
            <a:ext cx="12198350" cy="83671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994289" y="3456296"/>
            <a:ext cx="2510829" cy="13068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0635679" y="6408624"/>
            <a:ext cx="1440160" cy="288032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401704"/>
            <a:ext cx="1219835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2102731" y="2312876"/>
            <a:ext cx="2196244" cy="219624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3443418"/>
            <a:ext cx="12198350" cy="340170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/>
          <p:cNvSpPr/>
          <p:nvPr userDrawn="1"/>
        </p:nvSpPr>
        <p:spPr>
          <a:xfrm flipH="1">
            <a:off x="11211743" y="5949280"/>
            <a:ext cx="986607" cy="504056"/>
          </a:xfrm>
          <a:prstGeom prst="homePlate">
            <a:avLst/>
          </a:prstGeom>
          <a:solidFill>
            <a:srgbClr val="FE5856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379831" y="6032031"/>
            <a:ext cx="6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标题 6"/>
          <p:cNvSpPr>
            <a:spLocks noGrp="1"/>
          </p:cNvSpPr>
          <p:nvPr>
            <p:ph type="title"/>
          </p:nvPr>
        </p:nvSpPr>
        <p:spPr>
          <a:xfrm>
            <a:off x="4442991" y="2780928"/>
            <a:ext cx="7251303" cy="46166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4947047" y="3456297"/>
            <a:ext cx="7251303" cy="18449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rgbClr val="00B0F0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3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3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1</a:t>
            </a:r>
          </a:p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2</a:t>
            </a:r>
          </a:p>
          <a:p>
            <a:pPr lvl="0"/>
            <a:r>
              <a:rPr lang="en-US" altLang="zh-CN" dirty="0" smtClean="0"/>
              <a:t>……</a:t>
            </a:r>
            <a:endParaRPr lang="zh-CN" altLang="en-US" dirty="0" smtClean="0"/>
          </a:p>
        </p:txBody>
      </p:sp>
      <p:sp>
        <p:nvSpPr>
          <p:cNvPr id="18" name="五边形 17"/>
          <p:cNvSpPr/>
          <p:nvPr userDrawn="1"/>
        </p:nvSpPr>
        <p:spPr>
          <a:xfrm>
            <a:off x="0" y="260648"/>
            <a:ext cx="3722911" cy="504056"/>
          </a:xfrm>
          <a:prstGeom prst="homePlate">
            <a:avLst/>
          </a:prstGeom>
          <a:solidFill>
            <a:srgbClr val="CA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/>
          <p:cNvSpPr/>
          <p:nvPr userDrawn="1"/>
        </p:nvSpPr>
        <p:spPr>
          <a:xfrm>
            <a:off x="3565247" y="260648"/>
            <a:ext cx="504056" cy="504056"/>
          </a:xfrm>
          <a:prstGeom prst="chevron">
            <a:avLst/>
          </a:prstGeom>
          <a:solidFill>
            <a:srgbClr val="CA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/>
          <p:cNvSpPr/>
          <p:nvPr userDrawn="1"/>
        </p:nvSpPr>
        <p:spPr>
          <a:xfrm>
            <a:off x="3866927" y="260648"/>
            <a:ext cx="504056" cy="504056"/>
          </a:xfrm>
          <a:prstGeom prst="chevron">
            <a:avLst/>
          </a:prstGeom>
          <a:solidFill>
            <a:srgbClr val="CA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361198" y="2571016"/>
            <a:ext cx="1669832" cy="1669832"/>
          </a:xfrm>
          <a:prstGeom prst="ellipse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2066727" y="2669977"/>
            <a:ext cx="2160811" cy="13350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7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38535" y="476672"/>
            <a:ext cx="9435318" cy="461666"/>
          </a:xfrm>
          <a:prstGeom prst="chevron">
            <a:avLst/>
          </a:prstGeom>
          <a:solidFill>
            <a:srgbClr val="00B0F0"/>
          </a:solidFill>
        </p:spPr>
        <p:txBody>
          <a:bodyPr/>
          <a:lstStyle>
            <a:lvl1pPr algn="l">
              <a:defRPr sz="2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0"/>
          </p:nvPr>
        </p:nvSpPr>
        <p:spPr>
          <a:xfrm>
            <a:off x="481013" y="1196753"/>
            <a:ext cx="11234737" cy="5112568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30000"/>
              </a:lnSpc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30000"/>
              </a:lnSpc>
              <a:defRPr sz="105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30000"/>
              </a:lnSpc>
              <a:defRPr sz="9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3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47" y="3087447"/>
            <a:ext cx="504056" cy="50405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6632517"/>
            <a:ext cx="1219835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172375" y="3681383"/>
            <a:ext cx="38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www.</a:t>
            </a:r>
            <a:r>
              <a:rPr lang="en-US" altLang="zh-CN" sz="1800" dirty="0" smtClean="0">
                <a:solidFill>
                  <a:srgbClr val="00B0F0"/>
                </a:solidFill>
                <a:effectLst/>
                <a:latin typeface="华文细黑" pitchFamily="2" charset="-122"/>
                <a:ea typeface="华文细黑" pitchFamily="2" charset="-122"/>
              </a:rPr>
              <a:t>eastime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.com.cn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523111" y="3087448"/>
            <a:ext cx="1656184" cy="504056"/>
          </a:xfrm>
          <a:prstGeom prst="rect">
            <a:avLst/>
          </a:prstGeom>
        </p:spPr>
        <p:txBody>
          <a:bodyPr/>
          <a:lstStyle>
            <a:lvl1pPr indent="0" algn="ctr">
              <a:spcBef>
                <a:spcPct val="20000"/>
              </a:spcBef>
              <a:buFont typeface="Arial" pitchFamily="34" charset="0"/>
              <a:buNone/>
              <a:defRPr sz="3200" b="1">
                <a:solidFill>
                  <a:srgbClr val="00B0F0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 algn="l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1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>
            <a:stCxn id="10" idx="3"/>
          </p:cNvCxnSpPr>
          <p:nvPr userDrawn="1"/>
        </p:nvCxnSpPr>
        <p:spPr>
          <a:xfrm>
            <a:off x="6284135" y="6744858"/>
            <a:ext cx="591421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endCxn id="10" idx="1"/>
          </p:cNvCxnSpPr>
          <p:nvPr userDrawn="1"/>
        </p:nvCxnSpPr>
        <p:spPr>
          <a:xfrm>
            <a:off x="0" y="6744858"/>
            <a:ext cx="589185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891859" y="6621747"/>
            <a:ext cx="39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0779695" y="6522443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www.eastime.com.cn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70" r:id="rId3"/>
    <p:sldLayoutId id="2147483667" r:id="rId4"/>
    <p:sldLayoutId id="2147483671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指挥中心看板</a:t>
            </a:r>
            <a:r>
              <a:rPr lang="en-US" altLang="zh-TW" dirty="0" smtClean="0"/>
              <a:t>-</a:t>
            </a:r>
            <a:r>
              <a:rPr lang="zh-TW" altLang="en-US" dirty="0" smtClean="0"/>
              <a:t>智慧服务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2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183" y="1412776"/>
            <a:ext cx="4965998" cy="3094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1268760"/>
            <a:ext cx="3286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90663" y="4863008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 smtClean="0"/>
              <a:t>车牌识别为计算基础</a:t>
            </a:r>
            <a:endParaRPr lang="zh-CN" altLang="en-US" dirty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服务顾问进行</a:t>
            </a:r>
            <a:r>
              <a:rPr lang="en-US" altLang="zh-TW" dirty="0" smtClean="0"/>
              <a:t>pad</a:t>
            </a:r>
            <a:r>
              <a:rPr lang="zh-TW" altLang="en-US" dirty="0" smtClean="0"/>
              <a:t>接待确认时间为结束点</a:t>
            </a:r>
            <a:endParaRPr lang="en-US" altLang="zh-TW" dirty="0" smtClean="0"/>
          </a:p>
          <a:p>
            <a:r>
              <a:rPr lang="en-US" altLang="zh-CN" dirty="0" smtClean="0"/>
              <a:t>3.</a:t>
            </a:r>
            <a:r>
              <a:rPr lang="zh-TW" altLang="en-US" dirty="0" smtClean="0"/>
              <a:t>根据计算基础，区分为：待修</a:t>
            </a:r>
            <a:r>
              <a:rPr lang="en-US" altLang="zh-TW" dirty="0" smtClean="0"/>
              <a:t>5~10</a:t>
            </a:r>
            <a:r>
              <a:rPr lang="zh-TW" altLang="en-US" dirty="0" smtClean="0"/>
              <a:t>分钟、待修</a:t>
            </a:r>
            <a:r>
              <a:rPr lang="en-US" altLang="zh-TW" dirty="0" smtClean="0"/>
              <a:t>10~30</a:t>
            </a:r>
            <a:r>
              <a:rPr lang="zh-TW" altLang="en-US" dirty="0" smtClean="0"/>
              <a:t>分钟、待修</a:t>
            </a:r>
            <a:r>
              <a:rPr lang="en-US" altLang="zh-TW" dirty="0" smtClean="0"/>
              <a:t>30~60</a:t>
            </a:r>
            <a:r>
              <a:rPr lang="zh-TW" altLang="en-US" dirty="0" smtClean="0"/>
              <a:t>分钟、</a:t>
            </a:r>
            <a:r>
              <a:rPr lang="en-US" altLang="zh-TW" dirty="0" smtClean="0"/>
              <a:t>60</a:t>
            </a:r>
            <a:r>
              <a:rPr lang="zh-TW" altLang="en-US" dirty="0" smtClean="0"/>
              <a:t>分钟以上，统计待修时长、车辆数、百分比。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8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5" y="1190600"/>
            <a:ext cx="3276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517" y="1190600"/>
            <a:ext cx="429974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90663" y="4863008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 smtClean="0"/>
              <a:t>统计车辆待修时长（每天平均统计）</a:t>
            </a:r>
            <a:endParaRPr lang="en-US" altLang="zh-TW" dirty="0" smtClean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根据工单信息服务顾问完成交修确认时间开始计算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车辆进入工位后，由触控板完成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工单开始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前为基础</a:t>
            </a:r>
            <a:endParaRPr lang="en-US" altLang="zh-TW" dirty="0" smtClean="0"/>
          </a:p>
          <a:p>
            <a:r>
              <a:rPr lang="en-US" altLang="zh-CN" dirty="0" smtClean="0"/>
              <a:t>4.</a:t>
            </a:r>
            <a:r>
              <a:rPr lang="zh-TW" altLang="en-US" dirty="0" smtClean="0"/>
              <a:t>根据计算基础，区分为：待修</a:t>
            </a:r>
            <a:r>
              <a:rPr lang="en-US" altLang="zh-TW" dirty="0" smtClean="0"/>
              <a:t>5~10</a:t>
            </a:r>
            <a:r>
              <a:rPr lang="zh-TW" altLang="en-US" dirty="0" smtClean="0"/>
              <a:t>分钟、待修</a:t>
            </a:r>
            <a:r>
              <a:rPr lang="en-US" altLang="zh-TW" dirty="0" smtClean="0"/>
              <a:t>10~30</a:t>
            </a:r>
            <a:r>
              <a:rPr lang="zh-TW" altLang="en-US" dirty="0" smtClean="0"/>
              <a:t>分钟、待修</a:t>
            </a:r>
            <a:r>
              <a:rPr lang="en-US" altLang="zh-TW" dirty="0" smtClean="0"/>
              <a:t>30~60</a:t>
            </a:r>
            <a:r>
              <a:rPr lang="zh-TW" altLang="en-US" dirty="0" smtClean="0"/>
              <a:t>分钟、</a:t>
            </a:r>
            <a:r>
              <a:rPr lang="en-US" altLang="zh-TW" dirty="0" smtClean="0"/>
              <a:t>60</a:t>
            </a:r>
            <a:r>
              <a:rPr lang="zh-TW" altLang="en-US" dirty="0" smtClean="0"/>
              <a:t>分钟以上，统计待修时长、车辆数、百分比。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2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1" y="1052736"/>
            <a:ext cx="53244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5" y="1052736"/>
            <a:ext cx="502671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6767" y="506511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 smtClean="0"/>
              <a:t>统计每工位维修时长（每天平均统计）</a:t>
            </a:r>
            <a:endParaRPr lang="en-US" altLang="zh-TW" dirty="0" smtClean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根据工位、车辆进入、工单信息或工单完成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整车完工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前为基础</a:t>
            </a:r>
            <a:endParaRPr lang="en-US" altLang="zh-TW" dirty="0" smtClean="0"/>
          </a:p>
          <a:p>
            <a:r>
              <a:rPr lang="en-US" altLang="zh-CN" dirty="0" smtClean="0"/>
              <a:t>3.</a:t>
            </a:r>
            <a:r>
              <a:rPr lang="zh-TW" altLang="en-US" dirty="0" smtClean="0"/>
              <a:t>根据</a:t>
            </a:r>
            <a:r>
              <a:rPr lang="en-US" altLang="zh-TW" dirty="0" smtClean="0"/>
              <a:t>4s</a:t>
            </a:r>
            <a:r>
              <a:rPr lang="zh-TW" altLang="en-US" dirty="0" smtClean="0"/>
              <a:t>店时间为计算基础，统计出工位维修时长、车辆数。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2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1" y="1052736"/>
            <a:ext cx="32861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39" y="1268760"/>
            <a:ext cx="4581178" cy="319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6767" y="506511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 smtClean="0"/>
              <a:t>统计每天总闲置时长（每天平均统计）</a:t>
            </a:r>
            <a:endParaRPr lang="en-US" altLang="zh-TW" dirty="0" smtClean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根据工位、无车辆进入、无工单信息或工单完成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整车完工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为基础</a:t>
            </a:r>
            <a:endParaRPr lang="en-US" altLang="zh-TW" dirty="0" smtClean="0"/>
          </a:p>
          <a:p>
            <a:r>
              <a:rPr lang="en-US" altLang="zh-CN" dirty="0" smtClean="0"/>
              <a:t>3.</a:t>
            </a:r>
            <a:r>
              <a:rPr lang="zh-TW" altLang="en-US" dirty="0" smtClean="0"/>
              <a:t>根据</a:t>
            </a:r>
            <a:r>
              <a:rPr lang="en-US" altLang="zh-TW" dirty="0" smtClean="0"/>
              <a:t>4s</a:t>
            </a:r>
            <a:r>
              <a:rPr lang="zh-TW" altLang="en-US" dirty="0" smtClean="0"/>
              <a:t>店时间为计算基础，推算出 工位闲置比率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0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38" y="938387"/>
            <a:ext cx="7041583" cy="320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42791" y="501317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 smtClean="0"/>
              <a:t>统计每天总领料次数，平均显示</a:t>
            </a:r>
            <a:endParaRPr lang="en-US" altLang="zh-TW" dirty="0" smtClean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跟据当天进行前五名统计，技师可重复显示</a:t>
            </a:r>
            <a:endParaRPr lang="en-US" altLang="zh-TW" dirty="0" smtClean="0"/>
          </a:p>
          <a:p>
            <a:r>
              <a:rPr lang="en-US" altLang="zh-CN" dirty="0" smtClean="0"/>
              <a:t>3.</a:t>
            </a:r>
            <a:r>
              <a:rPr lang="zh-TW" altLang="en-US" dirty="0" smtClean="0"/>
              <a:t>显示 车牌，维修类型，领料次数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9" y="1140469"/>
            <a:ext cx="32766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9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53900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1" y="1052736"/>
            <a:ext cx="33147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1052736"/>
            <a:ext cx="6048375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8615" y="4941168"/>
            <a:ext cx="4929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售后营业收入统计</a:t>
            </a:r>
            <a:endParaRPr lang="en-US" altLang="zh-TW" dirty="0" smtClean="0"/>
          </a:p>
          <a:p>
            <a:r>
              <a:rPr lang="en-US" altLang="zh-CN" dirty="0" smtClean="0"/>
              <a:t>1</a:t>
            </a:r>
            <a:r>
              <a:rPr lang="zh-TW" altLang="en-US" dirty="0" smtClean="0"/>
              <a:t>、</a:t>
            </a:r>
            <a:r>
              <a:rPr lang="zh-TW" altLang="en-US" dirty="0"/>
              <a:t>统计</a:t>
            </a:r>
            <a:r>
              <a:rPr lang="zh-TW" altLang="en-US" dirty="0" smtClean="0"/>
              <a:t>当天</a:t>
            </a:r>
            <a:r>
              <a:rPr lang="zh-TW" altLang="en-US" dirty="0"/>
              <a:t>工单</a:t>
            </a:r>
            <a:r>
              <a:rPr lang="zh-TW" altLang="en-US" dirty="0" smtClean="0"/>
              <a:t>收入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、分工单类型进行统计按收入总额比例显示。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1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1475333"/>
            <a:ext cx="328612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18" y="980728"/>
            <a:ext cx="7518510" cy="3421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8615" y="4941168"/>
            <a:ext cx="6571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配件零卖收入统计</a:t>
            </a:r>
            <a:endParaRPr lang="en-US" altLang="zh-TW" dirty="0" smtClean="0"/>
          </a:p>
          <a:p>
            <a:r>
              <a:rPr lang="en-US" altLang="zh-CN" dirty="0" smtClean="0"/>
              <a:t>1</a:t>
            </a:r>
            <a:r>
              <a:rPr lang="zh-TW" altLang="en-US" dirty="0" smtClean="0"/>
              <a:t>、</a:t>
            </a:r>
            <a:r>
              <a:rPr lang="zh-TW" altLang="en-US" dirty="0"/>
              <a:t>统计当天配件</a:t>
            </a:r>
            <a:r>
              <a:rPr lang="zh-TW" altLang="en-US" dirty="0" smtClean="0"/>
              <a:t>收入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、分类统计 配件零售 销量前五 显示 名称与数量级销售总额。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66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" y="1124744"/>
            <a:ext cx="534352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51" y="1196752"/>
            <a:ext cx="5903019" cy="26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8615" y="4941168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 smtClean="0"/>
              <a:t>当天工单收入总额</a:t>
            </a:r>
            <a:endParaRPr lang="en-US" altLang="zh-TW" dirty="0" smtClean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细分 各总收款方式，并做金额统计</a:t>
            </a:r>
            <a:endParaRPr lang="en-US" altLang="zh-TW" dirty="0" smtClean="0"/>
          </a:p>
          <a:p>
            <a:r>
              <a:rPr lang="en-US" altLang="zh-CN" dirty="0" smtClean="0"/>
              <a:t>3.</a:t>
            </a:r>
            <a:r>
              <a:rPr lang="zh-TW" altLang="en-US" dirty="0" smtClean="0"/>
              <a:t>收款方式（现金、借记卡、信用卡、支付宝、微信、其他）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8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5" y="1052736"/>
            <a:ext cx="32766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71" y="1052736"/>
            <a:ext cx="4968552" cy="4349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8655" y="4797152"/>
            <a:ext cx="3775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委外项目计算基础</a:t>
            </a:r>
            <a:endParaRPr lang="en-US" altLang="zh-TW" dirty="0" smtClean="0"/>
          </a:p>
          <a:p>
            <a:r>
              <a:rPr lang="en-US" altLang="zh-CN" dirty="0" smtClean="0"/>
              <a:t>1</a:t>
            </a:r>
            <a:r>
              <a:rPr lang="zh-TW" altLang="en-US" dirty="0" smtClean="0"/>
              <a:t>、根据工单委外项目分别统计，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、工单总金额，累计当天总金额。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080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 smtClean="0">
                <a:solidFill>
                  <a:schemeClr val="tx1"/>
                </a:solidFill>
              </a:rPr>
              <a:t>售后</a:t>
            </a:r>
            <a:r>
              <a:rPr lang="zh-TW" altLang="en-US" dirty="0" smtClean="0"/>
              <a:t>指挥</a:t>
            </a:r>
            <a:r>
              <a:rPr lang="zh-TW" altLang="en-US" dirty="0"/>
              <a:t>中心统计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5571001"/>
              </p:ext>
            </p:extLst>
          </p:nvPr>
        </p:nvGraphicFramePr>
        <p:xfrm>
          <a:off x="338535" y="548680"/>
          <a:ext cx="11306740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148"/>
                <a:gridCol w="2435348"/>
                <a:gridCol w="2173164"/>
                <a:gridCol w="2075308"/>
                <a:gridCol w="936104"/>
                <a:gridCol w="1657668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触点）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zh-CN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时长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财务）</a:t>
                      </a:r>
                      <a:endParaRPr lang="zh-CN" altLang="zh-CN" sz="12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保有客）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异常通知</a:t>
                      </a:r>
                      <a:endParaRPr lang="zh-CN" altLang="zh-CN" sz="12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进厂趋势统计（曲线）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进厂高峰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接待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出迎时长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每日前三。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</a:t>
                      </a:r>
                      <a:r>
                        <a:rPr lang="zh-CN" altLang="en-US" sz="1400" b="1" dirty="0" smtClean="0">
                          <a:latin typeface="+mn-ea"/>
                          <a:ea typeface="+mn-ea"/>
                        </a:rPr>
                        <a:t>营业收入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金额累计、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预约进店统计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zh-TW" altLang="en-US" sz="1400" b="1" dirty="0" smtClean="0"/>
                        <a:t>迎賓</a:t>
                      </a:r>
                      <a:r>
                        <a:rPr lang="zh-TW" altLang="en-US" sz="1400" b="1" dirty="0" smtClean="0"/>
                        <a:t>异常</a:t>
                      </a:r>
                      <a:endParaRPr lang="en-US" altLang="zh-TW" sz="1400" b="1" dirty="0" smtClean="0"/>
                    </a:p>
                    <a:p>
                      <a:pPr algn="l"/>
                      <a:r>
                        <a:rPr lang="zh-TW" altLang="en-US" sz="1400" b="1" dirty="0" smtClean="0"/>
                        <a:t>统计</a:t>
                      </a:r>
                      <a:endParaRPr lang="zh-CN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未接待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离店统计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接待台数统计（曲线）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接车排行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预约车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待修时长</a:t>
                      </a:r>
                      <a:endParaRPr lang="en-US" altLang="zh-CN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（饼图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15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）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每日前三。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配件零卖收入统计（柱状）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金额累计、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配件分类统计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进店车型统计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年份累计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超时未接待统计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工位台数统计（饼图）</a:t>
                      </a:r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工位排行榜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维修时长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（饼图）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售后收入分类统计（饼图）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收入分类统计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首次回店统计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进店未开单统计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交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车台数统计（柱状）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交车排行榜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工位闲置时长（饼图）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委外项目收入统计（柱状）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新客到店统计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车间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异常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工位异常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结算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台数统计（柱状）</a:t>
                      </a:r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结算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高峰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备件取货次数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（窗与柜曲线）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售后折扣统计（曲线）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折扣分类统计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保有客增长统计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l"/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打卡异常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altLang="zh-TW" sz="16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altLang="zh-TW" sz="16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超时交车</a:t>
                      </a:r>
                      <a:endParaRPr lang="en-US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zh-CN" altLang="en-US" sz="12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财务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异常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未结算工单统计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l"/>
                      <a:endParaRPr lang="zh-CN" altLang="en-US" sz="1600" b="1" dirty="0" smtClean="0">
                        <a:solidFill>
                          <a:srgbClr val="008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付款方式变动统计</a:t>
                      </a:r>
                      <a:endParaRPr lang="zh-CN" altLang="en-US" sz="1400" b="1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售后反向操作统计</a:t>
                      </a:r>
                      <a:endParaRPr lang="zh-CN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66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1052736"/>
            <a:ext cx="33242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31" y="1052737"/>
            <a:ext cx="6915894" cy="334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18655" y="4797152"/>
            <a:ext cx="7596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折扣计算基础</a:t>
            </a:r>
            <a:endParaRPr lang="en-US" altLang="zh-TW" dirty="0" smtClean="0"/>
          </a:p>
          <a:p>
            <a:r>
              <a:rPr lang="en-US" altLang="zh-CN" dirty="0" smtClean="0"/>
              <a:t>1</a:t>
            </a:r>
            <a:r>
              <a:rPr lang="zh-TW" altLang="en-US" dirty="0" smtClean="0"/>
              <a:t>、工时</a:t>
            </a:r>
            <a:r>
              <a:rPr lang="zh-TW" altLang="en-US" dirty="0"/>
              <a:t>折扣</a:t>
            </a:r>
            <a:r>
              <a:rPr lang="zh-TW" altLang="en-US" dirty="0" smtClean="0"/>
              <a:t>统计，售价与实际收入金额 有差异 算为折扣金额，进行统计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、备件折扣统计，</a:t>
            </a:r>
            <a:r>
              <a:rPr lang="zh-TW" altLang="en-US" dirty="0"/>
              <a:t>售价与实际收入金额 有差异 算为折扣金额，进行统计</a:t>
            </a:r>
            <a:endParaRPr lang="en-US" altLang="zh-TW" dirty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、区分工单类型，每日区分工时、备件，统计折扣总金额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236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763"/>
            <a:ext cx="12153900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30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1" y="1052736"/>
            <a:ext cx="32766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18" y="1036836"/>
            <a:ext cx="621982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4559" y="4797152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已进店：根据预约车辆进店时间纪录</a:t>
            </a:r>
            <a:endParaRPr lang="en-US" altLang="zh-TW" dirty="0" smtClean="0"/>
          </a:p>
          <a:p>
            <a:r>
              <a:rPr lang="zh-TW" altLang="en-US" dirty="0"/>
              <a:t>改期进</a:t>
            </a:r>
            <a:r>
              <a:rPr lang="zh-TW" altLang="en-US" dirty="0" smtClean="0"/>
              <a:t>店：根据预约进店时间，进行变更后作为纪录</a:t>
            </a:r>
            <a:endParaRPr lang="en-US" altLang="zh-TW" dirty="0" smtClean="0"/>
          </a:p>
          <a:p>
            <a:r>
              <a:rPr lang="zh-TW" altLang="en-US" dirty="0"/>
              <a:t>取消进</a:t>
            </a:r>
            <a:r>
              <a:rPr lang="zh-TW" altLang="en-US" dirty="0" smtClean="0"/>
              <a:t>店：</a:t>
            </a:r>
            <a:r>
              <a:rPr lang="zh-TW" altLang="en-US" dirty="0"/>
              <a:t>根据预约进店时间，</a:t>
            </a:r>
            <a:r>
              <a:rPr lang="zh-TW" altLang="en-US" dirty="0" smtClean="0"/>
              <a:t>进行</a:t>
            </a:r>
            <a:r>
              <a:rPr lang="zh-TW" altLang="en-US" dirty="0"/>
              <a:t>取消进行</a:t>
            </a:r>
            <a:r>
              <a:rPr lang="zh-TW" altLang="en-US" dirty="0" smtClean="0"/>
              <a:t>纪录</a:t>
            </a:r>
            <a:endParaRPr lang="en-US" altLang="zh-TW" dirty="0" smtClean="0"/>
          </a:p>
          <a:p>
            <a:r>
              <a:rPr lang="zh-TW" altLang="en-US" dirty="0" smtClean="0"/>
              <a:t>逾期</a:t>
            </a:r>
            <a:r>
              <a:rPr lang="zh-TW" altLang="en-US" dirty="0"/>
              <a:t>未进</a:t>
            </a:r>
            <a:r>
              <a:rPr lang="zh-TW" altLang="en-US" dirty="0" smtClean="0"/>
              <a:t>店：</a:t>
            </a:r>
            <a:r>
              <a:rPr lang="zh-TW" altLang="en-US" dirty="0"/>
              <a:t>根据预约进店时间</a:t>
            </a:r>
            <a:r>
              <a:rPr lang="zh-TW" altLang="en-US" dirty="0" smtClean="0"/>
              <a:t>，</a:t>
            </a:r>
            <a:r>
              <a:rPr lang="zh-TW" altLang="en-US" dirty="0"/>
              <a:t>超时未进</a:t>
            </a:r>
            <a:r>
              <a:rPr lang="zh-TW" altLang="en-US" dirty="0" smtClean="0"/>
              <a:t>店。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116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1" y="1124744"/>
            <a:ext cx="32956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31" y="1141760"/>
            <a:ext cx="5386834" cy="3593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6567" y="4735663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、首次客</a:t>
            </a:r>
            <a:r>
              <a:rPr lang="zh-TW" altLang="en-US" dirty="0"/>
              <a:t>定义</a:t>
            </a:r>
            <a:r>
              <a:rPr lang="zh-TW" altLang="en-US" dirty="0" smtClean="0"/>
              <a:t>：新车交付后，第一次到本经销商辅合此规则为首次客。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</a:t>
            </a:r>
            <a:r>
              <a:rPr lang="zh-TW" altLang="en-US" dirty="0"/>
              <a:t>首次客</a:t>
            </a:r>
            <a:r>
              <a:rPr lang="zh-TW" altLang="en-US" dirty="0" smtClean="0"/>
              <a:t>统计：当天</a:t>
            </a:r>
            <a:r>
              <a:rPr lang="zh-TW" altLang="en-US" dirty="0"/>
              <a:t>首次客</a:t>
            </a:r>
            <a:r>
              <a:rPr lang="zh-TW" altLang="en-US" dirty="0" smtClean="0"/>
              <a:t>＝</a:t>
            </a:r>
            <a:r>
              <a:rPr lang="zh-TW" altLang="en-US" dirty="0"/>
              <a:t>首次客</a:t>
            </a:r>
            <a:r>
              <a:rPr lang="zh-TW" altLang="en-US" dirty="0" smtClean="0"/>
              <a:t>增长数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、百分比：当天进店总数区分 （</a:t>
            </a:r>
            <a:r>
              <a:rPr lang="zh-TW" altLang="en-US" dirty="0"/>
              <a:t>首次客</a:t>
            </a:r>
            <a:r>
              <a:rPr lang="zh-TW" altLang="en-US" dirty="0" smtClean="0"/>
              <a:t>百分比）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555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8" y="1124744"/>
            <a:ext cx="4176464" cy="220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143" y="1142380"/>
            <a:ext cx="5979790" cy="272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2591" y="4149080"/>
            <a:ext cx="539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、车型</a:t>
            </a:r>
            <a:r>
              <a:rPr lang="en-US" altLang="zh-TW" dirty="0" smtClean="0"/>
              <a:t>:</a:t>
            </a:r>
            <a:r>
              <a:rPr lang="zh-TW" altLang="en-US" dirty="0" smtClean="0"/>
              <a:t>根据主数据进行引用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、车龄统计：车辆主数据中，销售日期为计算基础</a:t>
            </a:r>
            <a:endParaRPr lang="en-US" altLang="zh-TW" dirty="0" smtClean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、车龄区分：</a:t>
            </a:r>
            <a:r>
              <a:rPr lang="en-US" altLang="zh-TW" dirty="0" smtClean="0"/>
              <a:t>1</a:t>
            </a:r>
            <a:r>
              <a:rPr lang="zh-TW" altLang="en-US" dirty="0" smtClean="0"/>
              <a:t>年内、</a:t>
            </a:r>
            <a:r>
              <a:rPr lang="en-US" altLang="zh-TW" dirty="0" smtClean="0"/>
              <a:t>1~3</a:t>
            </a:r>
            <a:r>
              <a:rPr lang="zh-TW" altLang="en-US" dirty="0" smtClean="0"/>
              <a:t>年、</a:t>
            </a:r>
            <a:r>
              <a:rPr lang="en-US" altLang="zh-TW" dirty="0" smtClean="0"/>
              <a:t>3~9</a:t>
            </a:r>
            <a:r>
              <a:rPr lang="zh-TW" altLang="en-US" dirty="0" smtClean="0"/>
              <a:t>年、</a:t>
            </a:r>
            <a:r>
              <a:rPr lang="en-US" altLang="zh-TW" dirty="0" smtClean="0"/>
              <a:t>10</a:t>
            </a:r>
            <a:r>
              <a:rPr lang="zh-TW" altLang="en-US" dirty="0" smtClean="0"/>
              <a:t>年以上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、计算时间以（车牌识别）拍抓时间为主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26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39" y="1700808"/>
            <a:ext cx="33147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311" y="1268760"/>
            <a:ext cx="45720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511" y="5373216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、新客</a:t>
            </a:r>
            <a:r>
              <a:rPr lang="zh-TW" altLang="en-US" dirty="0"/>
              <a:t>定义</a:t>
            </a:r>
            <a:r>
              <a:rPr lang="zh-TW" altLang="en-US" dirty="0" smtClean="0"/>
              <a:t>：其他经销商保有客 ，第一次到本经销商辅合此规则为 新客户。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、新客统计：当天新客＝新客增长数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、百分比：当天进店总数区分 （新客百分比）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926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3" y="1412776"/>
            <a:ext cx="6173023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1" y="1196752"/>
            <a:ext cx="3276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2591" y="5013176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、当天进店客户区分</a:t>
            </a:r>
            <a:endParaRPr lang="en-US" altLang="zh-TW" dirty="0" smtClean="0"/>
          </a:p>
          <a:p>
            <a:r>
              <a:rPr lang="en-US" altLang="zh-TW" dirty="0" smtClean="0"/>
              <a:t>a.</a:t>
            </a:r>
            <a:r>
              <a:rPr lang="zh-TW" altLang="en-US" dirty="0" smtClean="0"/>
              <a:t>保有客、新客、首次客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、增长统计</a:t>
            </a:r>
            <a:endParaRPr lang="en-US" altLang="zh-TW" dirty="0" smtClean="0"/>
          </a:p>
          <a:p>
            <a:r>
              <a:rPr lang="en-US" altLang="zh-CN" dirty="0" smtClean="0"/>
              <a:t>a.</a:t>
            </a:r>
            <a:r>
              <a:rPr lang="zh-TW" altLang="en-US" dirty="0" smtClean="0"/>
              <a:t>当天新客＋首次客＝增长数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0454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9525"/>
            <a:ext cx="12125325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9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99" y="1556792"/>
            <a:ext cx="5475294" cy="362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1523106"/>
            <a:ext cx="4914601" cy="268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509" y="5301208"/>
            <a:ext cx="7468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标准作业：正常作业至结算</a:t>
            </a:r>
            <a:endParaRPr lang="en-US" altLang="zh-TW" dirty="0" smtClean="0"/>
          </a:p>
          <a:p>
            <a:r>
              <a:rPr lang="zh-TW" altLang="en-US" dirty="0" smtClean="0"/>
              <a:t>进店未开单：车牌辨识抓拍后，进工位后，后续无工单信息，离店。</a:t>
            </a:r>
            <a:endParaRPr lang="en-US" altLang="zh-TW" dirty="0" smtClean="0"/>
          </a:p>
          <a:p>
            <a:r>
              <a:rPr lang="zh-TW" altLang="en-US" dirty="0" smtClean="0"/>
              <a:t>超时未接待：</a:t>
            </a:r>
            <a:r>
              <a:rPr lang="zh-TW" altLang="en-US" dirty="0"/>
              <a:t>车牌辨识</a:t>
            </a:r>
            <a:r>
              <a:rPr lang="zh-TW" altLang="en-US" dirty="0" smtClean="0"/>
              <a:t>抓拍时间到接待时间，超出</a:t>
            </a:r>
            <a:r>
              <a:rPr lang="en-US" altLang="zh-TW" dirty="0" smtClean="0"/>
              <a:t>5</a:t>
            </a:r>
            <a:r>
              <a:rPr lang="zh-TW" altLang="en-US" dirty="0" smtClean="0"/>
              <a:t>分钟（时间可定义）</a:t>
            </a:r>
            <a:endParaRPr lang="en-US" altLang="zh-TW" dirty="0" smtClean="0"/>
          </a:p>
          <a:p>
            <a:r>
              <a:rPr lang="zh-TW" altLang="en-US" dirty="0"/>
              <a:t>未接待离</a:t>
            </a:r>
            <a:r>
              <a:rPr lang="zh-TW" altLang="en-US" dirty="0" smtClean="0"/>
              <a:t>店：</a:t>
            </a:r>
            <a:r>
              <a:rPr lang="zh-TW" altLang="en-US" dirty="0"/>
              <a:t>车牌辨识抓拍后</a:t>
            </a:r>
            <a:r>
              <a:rPr lang="zh-TW" altLang="en-US" dirty="0" smtClean="0"/>
              <a:t>，后续</a:t>
            </a:r>
            <a:r>
              <a:rPr lang="zh-TW" altLang="en-US" dirty="0"/>
              <a:t>无工单信息，离店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06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23" y="1412776"/>
            <a:ext cx="540067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1" y="1000944"/>
            <a:ext cx="4082951" cy="215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194519" y="3164424"/>
            <a:ext cx="7560840" cy="3360920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TW" altLang="en-US" sz="1800" dirty="0">
                <a:latin typeface="+mn-lt"/>
                <a:ea typeface="+mn-ea"/>
              </a:rPr>
              <a:t>打卡异常：</a:t>
            </a:r>
            <a:endParaRPr lang="en-US" altLang="zh-TW" sz="1800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sz="1800" dirty="0">
                <a:latin typeface="+mn-lt"/>
                <a:ea typeface="+mn-ea"/>
              </a:rPr>
              <a:t>a.</a:t>
            </a:r>
            <a:r>
              <a:rPr lang="zh-TW" altLang="en-US" sz="1800" dirty="0">
                <a:latin typeface="+mn-lt"/>
                <a:ea typeface="+mn-ea"/>
              </a:rPr>
              <a:t>工单开始到质检完成低于</a:t>
            </a:r>
            <a:r>
              <a:rPr lang="en-US" altLang="zh-TW" sz="1800" dirty="0">
                <a:latin typeface="+mn-lt"/>
                <a:ea typeface="+mn-ea"/>
              </a:rPr>
              <a:t>5</a:t>
            </a:r>
            <a:r>
              <a:rPr lang="zh-TW" altLang="en-US" sz="1800" dirty="0">
                <a:latin typeface="+mn-lt"/>
                <a:ea typeface="+mn-ea"/>
              </a:rPr>
              <a:t>分钟</a:t>
            </a:r>
            <a:endParaRPr lang="en-US" altLang="zh-TW" sz="1800" dirty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sz="1800" dirty="0">
                <a:latin typeface="+mn-lt"/>
                <a:ea typeface="+mn-ea"/>
              </a:rPr>
              <a:t>b.</a:t>
            </a:r>
            <a:r>
              <a:rPr lang="zh-TW" altLang="en-US" sz="1800" dirty="0">
                <a:latin typeface="+mn-lt"/>
                <a:ea typeface="+mn-ea"/>
              </a:rPr>
              <a:t>工单</a:t>
            </a:r>
            <a:r>
              <a:rPr lang="zh-TW" altLang="en-US" sz="1800" dirty="0" smtClean="0">
                <a:latin typeface="+mn-lt"/>
                <a:ea typeface="+mn-ea"/>
              </a:rPr>
              <a:t>未打卡开始，服务顾问进行工单结算</a:t>
            </a:r>
            <a:endParaRPr lang="en-US" altLang="zh-TW" sz="1800" dirty="0" smtClean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TW" altLang="en-US" sz="1800" dirty="0">
                <a:latin typeface="+mn-lt"/>
                <a:ea typeface="+mn-ea"/>
              </a:rPr>
              <a:t>工位</a:t>
            </a:r>
            <a:r>
              <a:rPr lang="zh-TW" altLang="en-US" sz="1800" dirty="0" smtClean="0">
                <a:latin typeface="+mn-lt"/>
                <a:ea typeface="+mn-ea"/>
              </a:rPr>
              <a:t>异常：</a:t>
            </a:r>
            <a:endParaRPr lang="en-US" altLang="zh-TW" sz="1800" dirty="0" smtClean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+mn-lt"/>
                <a:ea typeface="+mn-ea"/>
              </a:rPr>
              <a:t>a.</a:t>
            </a:r>
            <a:r>
              <a:rPr lang="zh-TW" altLang="en-US" sz="1800" dirty="0" smtClean="0">
                <a:latin typeface="+mn-lt"/>
                <a:ea typeface="+mn-ea"/>
              </a:rPr>
              <a:t>车辆出工位未作</a:t>
            </a:r>
            <a:r>
              <a:rPr lang="en-US" altLang="zh-TW" sz="1800" dirty="0" smtClean="0">
                <a:latin typeface="+mn-lt"/>
                <a:ea typeface="+mn-ea"/>
              </a:rPr>
              <a:t>”</a:t>
            </a:r>
            <a:r>
              <a:rPr lang="zh-TW" altLang="en-US" sz="1800" dirty="0" smtClean="0">
                <a:latin typeface="+mn-lt"/>
                <a:ea typeface="+mn-ea"/>
              </a:rPr>
              <a:t>整车完工</a:t>
            </a:r>
            <a:r>
              <a:rPr lang="en-US" altLang="zh-TW" sz="1800" dirty="0" smtClean="0">
                <a:latin typeface="+mn-lt"/>
                <a:ea typeface="+mn-ea"/>
              </a:rPr>
              <a:t>”</a:t>
            </a:r>
            <a:r>
              <a:rPr lang="zh-TW" altLang="en-US" sz="1800" dirty="0" smtClean="0">
                <a:latin typeface="+mn-lt"/>
                <a:ea typeface="+mn-ea"/>
              </a:rPr>
              <a:t>、另一车进工位</a:t>
            </a:r>
            <a:endParaRPr lang="en-US" altLang="zh-TW" sz="1800" dirty="0" smtClean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TW" sz="1800" dirty="0" smtClean="0">
                <a:latin typeface="+mn-lt"/>
                <a:ea typeface="+mn-ea"/>
              </a:rPr>
              <a:t>b.</a:t>
            </a:r>
            <a:r>
              <a:rPr lang="zh-TW" altLang="en-US" sz="1800" dirty="0" smtClean="0">
                <a:latin typeface="+mn-lt"/>
                <a:ea typeface="+mn-ea"/>
              </a:rPr>
              <a:t>车辆离开工位后</a:t>
            </a:r>
            <a:r>
              <a:rPr lang="en-US" altLang="zh-TW" sz="1800" dirty="0" smtClean="0">
                <a:latin typeface="+mn-lt"/>
                <a:ea typeface="+mn-ea"/>
              </a:rPr>
              <a:t>30</a:t>
            </a:r>
            <a:r>
              <a:rPr lang="zh-TW" altLang="en-US" sz="1800" dirty="0" smtClean="0">
                <a:latin typeface="+mn-lt"/>
                <a:ea typeface="+mn-ea"/>
              </a:rPr>
              <a:t>分钟，触控版未操作</a:t>
            </a:r>
            <a:endParaRPr lang="en-US" altLang="zh-TW" sz="1800" dirty="0" smtClean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n-lt"/>
                <a:ea typeface="+mn-ea"/>
              </a:rPr>
              <a:t>超时交车：</a:t>
            </a:r>
            <a:endParaRPr lang="en-US" altLang="zh-TW" sz="1800" dirty="0" smtClean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+mn-lt"/>
                <a:ea typeface="+mn-ea"/>
              </a:rPr>
              <a:t>a.</a:t>
            </a:r>
            <a:r>
              <a:rPr lang="zh-TW" altLang="en-US" sz="1800" dirty="0" smtClean="0">
                <a:latin typeface="+mn-lt"/>
                <a:ea typeface="+mn-ea"/>
              </a:rPr>
              <a:t>根据工单预计交车時間与触控板</a:t>
            </a:r>
            <a:r>
              <a:rPr lang="en-US" altLang="zh-TW" sz="1800" dirty="0" smtClean="0">
                <a:latin typeface="+mn-lt"/>
                <a:ea typeface="+mn-ea"/>
              </a:rPr>
              <a:t>”</a:t>
            </a:r>
            <a:r>
              <a:rPr lang="zh-TW" altLang="en-US" sz="1800" dirty="0" smtClean="0">
                <a:latin typeface="+mn-lt"/>
                <a:ea typeface="+mn-ea"/>
              </a:rPr>
              <a:t>整车完工</a:t>
            </a:r>
            <a:r>
              <a:rPr lang="en-US" altLang="zh-TW" sz="1800" dirty="0" smtClean="0">
                <a:latin typeface="+mn-lt"/>
                <a:ea typeface="+mn-ea"/>
              </a:rPr>
              <a:t>”</a:t>
            </a:r>
            <a:r>
              <a:rPr lang="zh-TW" altLang="en-US" sz="1800" dirty="0" smtClean="0">
                <a:latin typeface="+mn-lt"/>
                <a:ea typeface="+mn-ea"/>
              </a:rPr>
              <a:t>时间比。</a:t>
            </a:r>
            <a:endParaRPr lang="zh-CN" altLang="en-US" sz="1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09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260648"/>
            <a:ext cx="12197159" cy="663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2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052736"/>
            <a:ext cx="53340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457673"/>
            <a:ext cx="59531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2591" y="4486498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未结算</a:t>
            </a:r>
            <a:r>
              <a:rPr lang="zh-TW" altLang="en-US" dirty="0"/>
              <a:t>工单</a:t>
            </a:r>
            <a:r>
              <a:rPr lang="zh-TW" altLang="en-US" dirty="0" smtClean="0"/>
              <a:t>：车辆出厂、工单未算进行统计 </a:t>
            </a:r>
            <a:r>
              <a:rPr lang="zh-TW" altLang="en-US" dirty="0" smtClean="0">
                <a:solidFill>
                  <a:srgbClr val="FF0000"/>
                </a:solidFill>
              </a:rPr>
              <a:t>工单数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售后反向操作：工单结算后，启动反向操作统计</a:t>
            </a:r>
            <a:r>
              <a:rPr lang="zh-TW" altLang="en-US" dirty="0" smtClean="0">
                <a:solidFill>
                  <a:srgbClr val="FF0000"/>
                </a:solidFill>
              </a:rPr>
              <a:t>次数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付款</a:t>
            </a:r>
            <a:r>
              <a:rPr lang="zh-TW" altLang="en-US" dirty="0" smtClean="0"/>
              <a:t>方式变动：</a:t>
            </a:r>
            <a:r>
              <a:rPr lang="zh-TW" altLang="en-US" dirty="0"/>
              <a:t>工单结算后</a:t>
            </a:r>
            <a:r>
              <a:rPr lang="zh-TW" altLang="en-US" dirty="0" smtClean="0"/>
              <a:t>，修改付款方式</a:t>
            </a:r>
            <a:r>
              <a:rPr lang="zh-TW" altLang="en-US" dirty="0" smtClean="0">
                <a:solidFill>
                  <a:srgbClr val="FF0000"/>
                </a:solidFill>
              </a:rPr>
              <a:t>次数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百分比 ：当天异常的百分比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3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76200"/>
            <a:ext cx="1186815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1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0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 smtClean="0">
                <a:solidFill>
                  <a:schemeClr val="tx1"/>
                </a:solidFill>
              </a:rPr>
              <a:t>售后</a:t>
            </a:r>
            <a:r>
              <a:rPr lang="zh-TW" altLang="en-US" dirty="0" smtClean="0"/>
              <a:t>指挥</a:t>
            </a:r>
            <a:r>
              <a:rPr lang="zh-TW" altLang="en-US" dirty="0"/>
              <a:t>中心统计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94408798"/>
              </p:ext>
            </p:extLst>
          </p:nvPr>
        </p:nvGraphicFramePr>
        <p:xfrm>
          <a:off x="338535" y="548680"/>
          <a:ext cx="11428820" cy="636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148"/>
                <a:gridCol w="2435348"/>
                <a:gridCol w="2173164"/>
                <a:gridCol w="2075308"/>
                <a:gridCol w="1302068"/>
                <a:gridCol w="141378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触点）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zh-CN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时长</a:t>
                      </a:r>
                      <a:r>
                        <a:rPr lang="en-US" altLang="zh-CN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财务）</a:t>
                      </a:r>
                      <a:endParaRPr lang="zh-CN" altLang="zh-CN" sz="12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运营统计（服务</a:t>
                      </a:r>
                      <a:r>
                        <a:rPr lang="en-US" altLang="zh-TW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保有客）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异常通知</a:t>
                      </a:r>
                      <a:endParaRPr lang="zh-CN" altLang="zh-CN" sz="12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进厂趋势统计（曲线）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进厂高峰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接待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出迎时长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每日前三。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</a:t>
                      </a:r>
                      <a:r>
                        <a:rPr lang="zh-CN" altLang="en-US" sz="1400" b="1" dirty="0" smtClean="0">
                          <a:latin typeface="+mn-ea"/>
                          <a:ea typeface="+mn-ea"/>
                        </a:rPr>
                        <a:t>营业收入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金额累计、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预约进店统计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zh-TW" altLang="en-US" sz="1400" b="1" dirty="0" smtClean="0"/>
                        <a:t>迎賓异常统计</a:t>
                      </a:r>
                      <a:endParaRPr lang="zh-CN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未接待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离店统计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接待台数统计（曲线）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接车排行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预约车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待修时长</a:t>
                      </a:r>
                      <a:endParaRPr lang="en-US" altLang="zh-CN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（饼图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15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）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每日前三。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配件零卖收入统计（柱状）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金额累计、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配件分类统计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进店车型统计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年份累计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超时未接待统计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工位台数统计（饼图）</a:t>
                      </a:r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工位排行榜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维修时长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（饼图）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售后收入分类统计（饼图）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收入分类统计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lvl="0" algn="l"/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首次回店统计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进店未开单统计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交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车台数统计（柱状）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交车排行榜</a:t>
                      </a:r>
                      <a:endParaRPr lang="zh-CN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工位闲置时长（饼图）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委外项目收入统计（柱状）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新客到店统计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车间异常统计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工位异常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结算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台数统计（柱状）</a:t>
                      </a:r>
                      <a:r>
                        <a:rPr lang="en-US" altLang="zh-CN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zh-CN" sz="1400" b="1" dirty="0" smtClean="0">
                          <a:latin typeface="+mn-ea"/>
                          <a:ea typeface="+mn-ea"/>
                        </a:rPr>
                        <a:t>结算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高峰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备件取货次数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（窗与柜曲线）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平均、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每日前三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售后折扣统计（曲线）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折扣分类统计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保有客增长统计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累计、</a:t>
                      </a:r>
                      <a:r>
                        <a:rPr lang="en-US" altLang="zh-TW" sz="14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维修分类统计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l"/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打卡异常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altLang="zh-TW" sz="16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altLang="zh-TW" sz="16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超时交车</a:t>
                      </a:r>
                      <a:endParaRPr lang="en-US" altLang="zh-CN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交修金额统计</a:t>
                      </a:r>
                      <a:endParaRPr lang="zh-CN" altLang="en-US" sz="12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备件库存统计</a:t>
                      </a: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备件进货统计</a:t>
                      </a: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-9144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三包案件统计</a:t>
                      </a: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 dirty="0" smtClean="0">
                          <a:latin typeface="+mn-ea"/>
                          <a:ea typeface="+mn-ea"/>
                        </a:rPr>
                        <a:t>保险到期统计</a:t>
                      </a:r>
                      <a:endParaRPr lang="zh-CN" altLang="en-US" sz="11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 dirty="0" smtClean="0">
                          <a:latin typeface="+mn-ea"/>
                          <a:ea typeface="+mn-ea"/>
                        </a:rPr>
                        <a:t>保修到期统计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财务异常统计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未结算工单统计</a:t>
                      </a:r>
                      <a:endParaRPr lang="en-US" altLang="zh-TW" sz="14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顾问甲顾问乙顾问丙顾问丁</a:t>
                      </a:r>
                      <a:endParaRPr lang="en-US" altLang="zh-TW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维修、保养、钣喷、保险、保修</a:t>
                      </a:r>
                      <a:endParaRPr lang="zh-CN" altLang="en-US" sz="1200" b="1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现金、借记卡、信用卡、微信、支付宝、抵用券、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l"/>
                      <a:endParaRPr lang="zh-CN" altLang="en-US" sz="1600" b="1" dirty="0" smtClean="0">
                        <a:solidFill>
                          <a:srgbClr val="008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付款方式变动统计</a:t>
                      </a:r>
                      <a:endParaRPr lang="zh-CN" altLang="en-US" sz="1400" b="1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周一周二周三周四周五周六周日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b="1" dirty="0" smtClean="0">
                          <a:latin typeface="+mn-ea"/>
                          <a:ea typeface="+mn-ea"/>
                        </a:rPr>
                        <a:t>技师甲技师乙技师丙技师丁技师戊技师己技师庚</a:t>
                      </a:r>
                      <a:endParaRPr lang="zh-CN" altLang="en-US" sz="1050" b="1" dirty="0" smtClean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 smtClean="0">
                          <a:latin typeface="+mn-ea"/>
                          <a:ea typeface="+mn-ea"/>
                        </a:rPr>
                        <a:t>工位 </a:t>
                      </a:r>
                      <a:r>
                        <a:rPr lang="en-US" altLang="zh-TW" sz="1200" b="1" dirty="0" smtClean="0">
                          <a:latin typeface="+mn-ea"/>
                          <a:ea typeface="+mn-ea"/>
                        </a:rPr>
                        <a:t>1 2 3 4 5 6 7 8 9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</a:rPr>
                        <a:t>08 09</a:t>
                      </a:r>
                      <a:r>
                        <a:rPr lang="en-US" altLang="zh-CN" sz="1200" b="1" baseline="0" dirty="0" smtClean="0">
                          <a:latin typeface="+mn-ea"/>
                          <a:ea typeface="+mn-ea"/>
                        </a:rPr>
                        <a:t> 10 11 12 13 14 15 16 17 18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1" dirty="0" smtClean="0">
                          <a:latin typeface="+mn-ea"/>
                          <a:ea typeface="+mn-ea"/>
                        </a:rPr>
                        <a:t>售后反向操作统计</a:t>
                      </a:r>
                      <a:endParaRPr lang="zh-CN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9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 dirty="0" smtClean="0">
                <a:solidFill>
                  <a:schemeClr val="tx1"/>
                </a:solidFill>
              </a:rPr>
              <a:t>服务报表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05411928"/>
              </p:ext>
            </p:extLst>
          </p:nvPr>
        </p:nvGraphicFramePr>
        <p:xfrm>
          <a:off x="2426767" y="1700808"/>
          <a:ext cx="7208520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080"/>
                <a:gridCol w="1694180"/>
                <a:gridCol w="1694180"/>
                <a:gridCol w="191008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服务报表</a:t>
                      </a:r>
                      <a:r>
                        <a:rPr lang="en-US" altLang="zh-TW" sz="1800" dirty="0" smtClean="0"/>
                        <a:t>-</a:t>
                      </a:r>
                      <a:r>
                        <a:rPr lang="zh-TW" altLang="en-US" sz="1800" dirty="0" smtClean="0"/>
                        <a:t>运营</a:t>
                      </a:r>
                      <a:endParaRPr lang="zh-CN" altLang="zh-CN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服务报表</a:t>
                      </a:r>
                      <a:r>
                        <a:rPr lang="en-US" altLang="zh-TW" sz="1800" dirty="0" smtClean="0"/>
                        <a:t>-</a:t>
                      </a:r>
                      <a:r>
                        <a:rPr lang="zh-CN" altLang="zh-CN" sz="1800" dirty="0" smtClean="0"/>
                        <a:t>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服务报表</a:t>
                      </a:r>
                      <a:r>
                        <a:rPr lang="en-US" altLang="zh-TW" sz="1800" dirty="0" smtClean="0"/>
                        <a:t>-</a:t>
                      </a:r>
                      <a:r>
                        <a:rPr lang="zh-TW" altLang="en-US" sz="1800" dirty="0" smtClean="0"/>
                        <a:t>保修</a:t>
                      </a:r>
                      <a:endParaRPr lang="zh-CN" altLang="zh-CN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服务报表</a:t>
                      </a:r>
                      <a:r>
                        <a:rPr lang="en-US" altLang="zh-TW" sz="1800" dirty="0" smtClean="0"/>
                        <a:t>-</a:t>
                      </a:r>
                      <a:r>
                        <a:rPr lang="zh-TW" altLang="en-US" sz="1800" dirty="0" smtClean="0"/>
                        <a:t>财务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车辆</a:t>
                      </a:r>
                      <a:r>
                        <a:rPr lang="zh-CN" altLang="en-US" sz="1600" dirty="0" smtClean="0"/>
                        <a:t>进出厂动态表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dirty="0" smtClean="0"/>
                        <a:t>准时交车率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保修</a:t>
                      </a:r>
                      <a:r>
                        <a:rPr lang="zh-CN" altLang="en-US" sz="1600" dirty="0" smtClean="0"/>
                        <a:t>工单明细表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未结工单明细表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委</a:t>
                      </a:r>
                      <a:r>
                        <a:rPr lang="zh-CN" altLang="en-US" sz="1600" dirty="0" smtClean="0"/>
                        <a:t>外</a:t>
                      </a:r>
                      <a:r>
                        <a:rPr lang="zh-TW" altLang="en-US" sz="1600" dirty="0" smtClean="0"/>
                        <a:t>维</a:t>
                      </a:r>
                      <a:r>
                        <a:rPr lang="zh-CN" altLang="en-US" sz="1600" dirty="0" smtClean="0"/>
                        <a:t>修明细表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dirty="0" smtClean="0"/>
                        <a:t>一次修复率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召回</a:t>
                      </a:r>
                      <a:r>
                        <a:rPr lang="zh-TW" altLang="en-US" sz="1600" dirty="0" smtClean="0"/>
                        <a:t>活</a:t>
                      </a:r>
                      <a:r>
                        <a:rPr lang="zh-CN" altLang="en-US" sz="1600" dirty="0" smtClean="0"/>
                        <a:t>动</a:t>
                      </a:r>
                      <a:r>
                        <a:rPr lang="zh-TW" altLang="en-US" sz="1600" dirty="0" smtClean="0"/>
                        <a:t>明细表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未结</a:t>
                      </a:r>
                      <a:r>
                        <a:rPr lang="zh-TW" altLang="en-US" sz="1600" dirty="0" smtClean="0"/>
                        <a:t>外卖</a:t>
                      </a:r>
                      <a:r>
                        <a:rPr lang="zh-CN" altLang="en-US" sz="1600" dirty="0" smtClean="0"/>
                        <a:t>单明细表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服务</a:t>
                      </a:r>
                      <a:r>
                        <a:rPr lang="zh-CN" altLang="en-US" sz="1600" dirty="0" smtClean="0"/>
                        <a:t>收入明细表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预约招揽成功率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召回</a:t>
                      </a:r>
                      <a:r>
                        <a:rPr lang="zh-TW" altLang="en-US" sz="1600" dirty="0" smtClean="0"/>
                        <a:t>活</a:t>
                      </a:r>
                      <a:r>
                        <a:rPr lang="zh-CN" altLang="en-US" sz="1600" dirty="0" smtClean="0"/>
                        <a:t>动返厂率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售后</a:t>
                      </a:r>
                      <a:r>
                        <a:rPr lang="zh-CN" altLang="en-US" sz="1600" dirty="0" smtClean="0"/>
                        <a:t>营业收入</a:t>
                      </a:r>
                      <a:r>
                        <a:rPr lang="zh-TW" altLang="en-US" sz="1600" dirty="0" smtClean="0"/>
                        <a:t>统计</a:t>
                      </a:r>
                      <a:endParaRPr lang="en-US" altLang="zh-TW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服务厂业绩统计表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预约招揽实施率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预授权</a:t>
                      </a:r>
                      <a:r>
                        <a:rPr lang="zh-CN" altLang="en-US" sz="1600" dirty="0" smtClean="0"/>
                        <a:t>明细表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配件外卖收入统计</a:t>
                      </a:r>
                      <a:endParaRPr lang="en-US" altLang="zh-TW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工单转单明细表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施工打卡实施率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保修</a:t>
                      </a:r>
                      <a:r>
                        <a:rPr lang="zh-CN" altLang="en-US" sz="1600" dirty="0" smtClean="0"/>
                        <a:t>工单</a:t>
                      </a:r>
                      <a:r>
                        <a:rPr lang="zh-TW" altLang="en-US" sz="1600" dirty="0" smtClean="0"/>
                        <a:t>结算</a:t>
                      </a:r>
                      <a:r>
                        <a:rPr lang="zh-CN" altLang="en-US" sz="1600" dirty="0" smtClean="0"/>
                        <a:t>表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营业收入分类统计</a:t>
                      </a:r>
                      <a:endParaRPr lang="en-US" altLang="zh-TW" sz="1600" dirty="0" smtClean="0"/>
                    </a:p>
                  </a:txBody>
                  <a:tcPr/>
                </a:tc>
              </a:tr>
              <a:tr h="207873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未结工单明细表</a:t>
                      </a:r>
                      <a:endParaRPr lang="zh-CN" altLang="en-US" sz="1600" dirty="0" smtClean="0">
                        <a:solidFill>
                          <a:srgbClr val="008000"/>
                        </a:solidFill>
                        <a:latin typeface="細明體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工位变动率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备件库存统计</a:t>
                      </a:r>
                      <a:endParaRPr lang="en-US" altLang="zh-TW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预约明细表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600" dirty="0" smtClean="0"/>
                        <a:t>PAD</a:t>
                      </a:r>
                      <a:r>
                        <a:rPr lang="zh-CN" altLang="en-US" sz="1600" dirty="0" smtClean="0"/>
                        <a:t>使用率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备件进货统计</a:t>
                      </a:r>
                      <a:endParaRPr lang="en-US" altLang="zh-TW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派工项目取消统计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备件工单满足率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600" dirty="0" smtClean="0"/>
                        <a:t>重复返厂车辆清单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车间</a:t>
                      </a:r>
                      <a:r>
                        <a:rPr lang="zh-CN" altLang="en-US" sz="1600" dirty="0" smtClean="0"/>
                        <a:t>准时交车率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-9144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工单折扣一览表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技师准时交车率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z="1600" dirty="0" smtClean="0"/>
                        <a:t>委外项目统计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7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4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n-ea"/>
              </a:rPr>
              <a:t>进厂趋势统计</a:t>
            </a:r>
            <a:r>
              <a:rPr lang="zh-CN" altLang="zh-CN" b="1" dirty="0">
                <a:latin typeface="+mn-ea"/>
              </a:rPr>
              <a:t/>
            </a:r>
            <a:br>
              <a:rPr lang="zh-CN" altLang="zh-CN" b="1" dirty="0">
                <a:latin typeface="+mn-ea"/>
              </a:rPr>
            </a:br>
            <a:r>
              <a:rPr lang="zh-TW" altLang="en-US" b="1" dirty="0" smtClean="0">
                <a:latin typeface="+mn-ea"/>
              </a:rPr>
              <a:t>统计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5" y="1124744"/>
            <a:ext cx="33337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95" y="1124744"/>
            <a:ext cx="64389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>
          <a:xfrm>
            <a:off x="4154959" y="2060848"/>
            <a:ext cx="936104" cy="129614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35079" y="5949280"/>
            <a:ext cx="6840760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38535" y="3573016"/>
            <a:ext cx="3333750" cy="3806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146847" y="1988840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7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1052736"/>
            <a:ext cx="32956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103" y="1128936"/>
            <a:ext cx="64198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4154959" y="2060848"/>
            <a:ext cx="936104" cy="129614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35079" y="5949280"/>
            <a:ext cx="6840760" cy="666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8535" y="3573017"/>
            <a:ext cx="3333750" cy="3200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4599" y="4581128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接待</a:t>
            </a:r>
            <a:r>
              <a:rPr lang="zh-TW" altLang="en-US" dirty="0" smtClean="0"/>
              <a:t>台</a:t>
            </a:r>
            <a:r>
              <a:rPr lang="zh-TW" altLang="en-US" dirty="0"/>
              <a:t>数</a:t>
            </a:r>
            <a:r>
              <a:rPr lang="zh-TW" altLang="en-US" dirty="0" smtClean="0"/>
              <a:t>统计</a:t>
            </a:r>
            <a:endParaRPr lang="en-US" altLang="zh-TW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、根据服务顾问</a:t>
            </a:r>
            <a:r>
              <a:rPr lang="en-US" altLang="zh-TW" dirty="0" smtClean="0"/>
              <a:t>pad</a:t>
            </a:r>
            <a:r>
              <a:rPr lang="zh-TW" altLang="en-US" dirty="0" smtClean="0"/>
              <a:t>接车时间为依据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 smtClean="0"/>
              <a:t>、周统计全场平均</a:t>
            </a:r>
            <a:r>
              <a:rPr lang="zh-TW" altLang="en-US" dirty="0"/>
              <a:t>接</a:t>
            </a:r>
            <a:r>
              <a:rPr lang="zh-TW" altLang="en-US" dirty="0" smtClean="0"/>
              <a:t>车台数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、日服务顾问进行统计按排行显示。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7" y="1052736"/>
            <a:ext cx="53530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1457102"/>
            <a:ext cx="636270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599" y="4581128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交车</a:t>
            </a:r>
            <a:r>
              <a:rPr lang="zh-TW" altLang="en-US" dirty="0" smtClean="0"/>
              <a:t>台</a:t>
            </a:r>
            <a:r>
              <a:rPr lang="zh-TW" altLang="en-US" dirty="0"/>
              <a:t>数</a:t>
            </a:r>
            <a:r>
              <a:rPr lang="zh-TW" altLang="en-US" dirty="0" smtClean="0"/>
              <a:t>统计</a:t>
            </a:r>
            <a:endParaRPr lang="en-US" altLang="zh-TW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、根据服务顾问结算交车时间为依据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 smtClean="0"/>
              <a:t>、周统计全场平均交车台数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、日服务顾问进行统计按排行显示。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0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67" y="1077913"/>
            <a:ext cx="1047675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9" y="1124744"/>
            <a:ext cx="33242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8615" y="4941168"/>
            <a:ext cx="4698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工位车辆台数</a:t>
            </a:r>
            <a:r>
              <a:rPr lang="zh-TW" altLang="en-US" dirty="0" smtClean="0"/>
              <a:t>统计</a:t>
            </a:r>
            <a:endParaRPr lang="en-US" altLang="zh-TW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、根据工位识别在工位车牌加工单信息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 smtClean="0"/>
              <a:t>、周、统计全场工位平均台数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、日、工位进行统计按台数总数比例显示。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8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5" y="1484784"/>
            <a:ext cx="33242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7" y="1268760"/>
            <a:ext cx="4595890" cy="390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90663" y="486300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TW" altLang="en-US" dirty="0"/>
              <a:t>收银</a:t>
            </a:r>
            <a:r>
              <a:rPr lang="zh-TW" altLang="en-US" dirty="0" smtClean="0"/>
              <a:t>结算数量（包含线上支付）</a:t>
            </a:r>
            <a:endParaRPr lang="zh-CN" altLang="en-US" dirty="0"/>
          </a:p>
          <a:p>
            <a:r>
              <a:rPr lang="en-US" altLang="zh-CN" dirty="0" smtClean="0"/>
              <a:t>2.</a:t>
            </a:r>
            <a:r>
              <a:rPr lang="zh-TW" altLang="en-US" dirty="0" smtClean="0"/>
              <a:t>收银结算时段高峰统计</a:t>
            </a:r>
            <a:endParaRPr lang="en-US" altLang="zh-TW" dirty="0" smtClean="0"/>
          </a:p>
          <a:p>
            <a:r>
              <a:rPr lang="en-US" altLang="zh-CN" dirty="0" smtClean="0"/>
              <a:t>3.</a:t>
            </a:r>
            <a:r>
              <a:rPr lang="zh-TW" altLang="en-US" dirty="0" smtClean="0"/>
              <a:t>区分本周、上周 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0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539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7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25034</TotalTime>
  <Words>2040</Words>
  <Application>Microsoft Office PowerPoint</Application>
  <PresentationFormat>自定义</PresentationFormat>
  <Paragraphs>253</Paragraphs>
  <Slides>36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指挥中心看板-智慧服务</vt:lpstr>
      <vt:lpstr>售后指挥中心统计</vt:lpstr>
      <vt:lpstr>PowerPoint 演示文稿</vt:lpstr>
      <vt:lpstr>进厂趋势统计 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售后指挥中心统计</vt:lpstr>
      <vt:lpstr>服务报表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liuwh</cp:lastModifiedBy>
  <cp:revision>1638</cp:revision>
  <dcterms:modified xsi:type="dcterms:W3CDTF">2018-06-04T10:13:15Z</dcterms:modified>
</cp:coreProperties>
</file>